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0"/>
  </p:notesMasterIdLst>
  <p:sldIdLst>
    <p:sldId id="256" r:id="rId5"/>
    <p:sldId id="331" r:id="rId6"/>
    <p:sldId id="357" r:id="rId7"/>
    <p:sldId id="416" r:id="rId8"/>
    <p:sldId id="426" r:id="rId9"/>
    <p:sldId id="425" r:id="rId10"/>
    <p:sldId id="420" r:id="rId11"/>
    <p:sldId id="421" r:id="rId12"/>
    <p:sldId id="422" r:id="rId13"/>
    <p:sldId id="429" r:id="rId14"/>
    <p:sldId id="431" r:id="rId15"/>
    <p:sldId id="430" r:id="rId16"/>
    <p:sldId id="432" r:id="rId17"/>
    <p:sldId id="433" r:id="rId18"/>
    <p:sldId id="435" r:id="rId19"/>
    <p:sldId id="444" r:id="rId20"/>
    <p:sldId id="434" r:id="rId21"/>
    <p:sldId id="437" r:id="rId22"/>
    <p:sldId id="436" r:id="rId23"/>
    <p:sldId id="438" r:id="rId24"/>
    <p:sldId id="442" r:id="rId25"/>
    <p:sldId id="441" r:id="rId26"/>
    <p:sldId id="443" r:id="rId27"/>
    <p:sldId id="439" r:id="rId28"/>
    <p:sldId id="440" r:id="rId29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63B"/>
    <a:srgbClr val="FBB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26"/>
  </p:normalViewPr>
  <p:slideViewPr>
    <p:cSldViewPr snapToGrid="0">
      <p:cViewPr varScale="1">
        <p:scale>
          <a:sx n="120" d="100"/>
          <a:sy n="120" d="100"/>
        </p:scale>
        <p:origin x="1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35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48B38-53CC-4EF2-BC8B-1DD8CE842D38}" type="datetimeFigureOut">
              <a:rPr lang="da-DK" smtClean="0"/>
              <a:t>21.05.2025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684A9-5C9C-4A80-9324-51259C18F5D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156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5" b="7177"/>
          <a:stretch/>
        </p:blipFill>
        <p:spPr>
          <a:xfrm>
            <a:off x="0" y="1122363"/>
            <a:ext cx="9144000" cy="5735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914400"/>
            <a:ext cx="7772400" cy="7620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1753735"/>
            <a:ext cx="6858000" cy="47783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49C-A498-2348-927A-8FE587E71C83}" type="datetimeFigureOut">
              <a:rPr lang="da-DK" smtClean="0"/>
              <a:t>21.05.2025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5B9B3-E671-A841-8E8B-40D0802D070C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27363"/>
            <a:ext cx="1971675" cy="5449599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27363"/>
            <a:ext cx="5800725" cy="5449599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49C-A498-2348-927A-8FE587E71C83}" type="datetimeFigureOut">
              <a:rPr lang="da-DK" smtClean="0"/>
              <a:t>21.05.2025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5B9B3-E671-A841-8E8B-40D0802D070C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24" b="30025"/>
          <a:stretch/>
        </p:blipFill>
        <p:spPr>
          <a:xfrm>
            <a:off x="0" y="-26521"/>
            <a:ext cx="5987143" cy="4827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8736" y="3449782"/>
            <a:ext cx="6151851" cy="1725763"/>
          </a:xfrm>
        </p:spPr>
        <p:txBody>
          <a:bodyPr anchor="b">
            <a:normAutofit/>
          </a:bodyPr>
          <a:lstStyle>
            <a:lvl1pPr algn="r"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8736" y="5175545"/>
            <a:ext cx="6151851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0016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49C-A498-2348-927A-8FE587E71C83}" type="datetimeFigureOut">
              <a:rPr lang="da-DK" smtClean="0"/>
              <a:t>21.05.2025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5B9B3-E671-A841-8E8B-40D0802D070C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49C-A498-2348-927A-8FE587E71C83}" type="datetimeFigureOut">
              <a:rPr lang="da-DK" smtClean="0"/>
              <a:t>21.05.2025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5B9B3-E671-A841-8E8B-40D0802D070C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44236"/>
            <a:ext cx="7886700" cy="104645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49C-A498-2348-927A-8FE587E71C83}" type="datetimeFigureOut">
              <a:rPr lang="da-DK" smtClean="0"/>
              <a:t>21.05.2025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5B9B3-E671-A841-8E8B-40D0802D070C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49C-A498-2348-927A-8FE587E71C83}" type="datetimeFigureOut">
              <a:rPr lang="da-DK" smtClean="0"/>
              <a:t>21.05.2025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5B9B3-E671-A841-8E8B-40D0802D070C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49C-A498-2348-927A-8FE587E71C83}" type="datetimeFigureOut">
              <a:rPr lang="da-DK" smtClean="0"/>
              <a:t>21.05.2025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5B9B3-E671-A841-8E8B-40D0802D070C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49C-A498-2348-927A-8FE587E71C83}" type="datetimeFigureOut">
              <a:rPr lang="da-DK" smtClean="0"/>
              <a:t>21.05.2025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5B9B3-E671-A841-8E8B-40D0802D070C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49C-A498-2348-927A-8FE587E71C83}" type="datetimeFigureOut">
              <a:rPr lang="da-DK" smtClean="0"/>
              <a:t>21.05.2025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5B9B3-E671-A841-8E8B-40D0802D070C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85800"/>
            <a:ext cx="7886700" cy="1004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i masteren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00163B">
                    <a:alpha val="40000"/>
                  </a:srgb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3B7649C-A498-2348-927A-8FE587E71C83}" type="datetimeFigureOut">
              <a:rPr lang="da-DK" smtClean="0"/>
              <a:pPr/>
              <a:t>21.05.2025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rgbClr val="00163B">
                    <a:alpha val="40000"/>
                  </a:srgb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163B">
                    <a:alpha val="40000"/>
                  </a:srgb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7135B9B3-E671-A841-8E8B-40D0802D070C}" type="slidenum">
              <a:rPr lang="da-DK" smtClean="0"/>
              <a:pPr/>
              <a:t>‹nr.›</a:t>
            </a:fld>
            <a:endParaRPr lang="da-DK"/>
          </a:p>
        </p:txBody>
      </p:sp>
      <p:pic>
        <p:nvPicPr>
          <p:cNvPr id="7" name="Picture 6" descr="CPHbusiness_RGB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752" y="-100255"/>
            <a:ext cx="2347874" cy="93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78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FBB040"/>
          </a:solidFill>
          <a:latin typeface="Verdana" charset="0"/>
          <a:ea typeface="Verdana" charset="0"/>
          <a:cs typeface="Verdana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163B"/>
          </a:solidFill>
          <a:latin typeface="Verdana" charset="0"/>
          <a:ea typeface="Verdana" charset="0"/>
          <a:cs typeface="Verdana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163B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163B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163B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163B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Dataanalyse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742950" y="1753735"/>
            <a:ext cx="8401050" cy="477837"/>
          </a:xfrm>
        </p:spPr>
        <p:txBody>
          <a:bodyPr>
            <a:normAutofit/>
          </a:bodyPr>
          <a:lstStyle/>
          <a:p>
            <a:r>
              <a:rPr lang="da-DK" dirty="0" err="1">
                <a:sym typeface="Wingdings" panose="05000000000000000000" pitchFamily="2" charset="2"/>
              </a:rPr>
              <a:t>Bigrams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and graphs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9754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D937A-5E79-435E-9290-9087932F1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FC64CC-7367-1437-4783-7A1A9EAE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Silge on Sherlock Holmes</a:t>
            </a:r>
            <a:br>
              <a:rPr lang="da-DK" dirty="0"/>
            </a:b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40FFB05-0C40-A91C-76EB-BC9B27479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Sentiment</a:t>
            </a:r>
          </a:p>
        </p:txBody>
      </p:sp>
    </p:spTree>
    <p:extLst>
      <p:ext uri="{BB962C8B-B14F-4D97-AF65-F5344CB8AC3E}">
        <p14:creationId xmlns:p14="http://schemas.microsoft.com/office/powerpoint/2010/main" val="122375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9CBB1-884F-8AB9-4904-2445000DB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 descr="Et billede, der indeholder tekst, skærmbillede, Font/skrifttype, visitkort&#10;&#10;Indhold genereret af kunstig intelligens kan være forkert.">
            <a:extLst>
              <a:ext uri="{FF2B5EF4-FFF2-40B4-BE49-F238E27FC236}">
                <a16:creationId xmlns:a16="http://schemas.microsoft.com/office/drawing/2014/main" id="{3ED2F12C-F5AC-744A-1033-5E9C07E68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34" y="316466"/>
            <a:ext cx="5740400" cy="2120900"/>
          </a:xfrm>
          <a:prstGeom prst="rect">
            <a:avLst/>
          </a:prstGeom>
        </p:spPr>
      </p:pic>
      <p:pic>
        <p:nvPicPr>
          <p:cNvPr id="7" name="Billede 6" descr="Et billede, der indeholder tekst, håndskrift, blæk/sværte&#10;&#10;Indhold genereret af kunstig intelligens kan være forkert.">
            <a:extLst>
              <a:ext uri="{FF2B5EF4-FFF2-40B4-BE49-F238E27FC236}">
                <a16:creationId xmlns:a16="http://schemas.microsoft.com/office/drawing/2014/main" id="{E4051510-DC8A-EE3E-E9FE-FF9EFFEB77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876"/>
          <a:stretch/>
        </p:blipFill>
        <p:spPr>
          <a:xfrm>
            <a:off x="4178595" y="812406"/>
            <a:ext cx="4561368" cy="5846087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AF7879F3-D8F0-19AA-9FF8-4E5C38B34B9F}"/>
              </a:ext>
            </a:extLst>
          </p:cNvPr>
          <p:cNvSpPr txBox="1"/>
          <p:nvPr/>
        </p:nvSpPr>
        <p:spPr>
          <a:xfrm>
            <a:off x="393405" y="3136605"/>
            <a:ext cx="24010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a-DK"/>
              <a:t>Annotate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/>
              <a:t>Story, count</a:t>
            </a:r>
          </a:p>
          <a:p>
            <a:pPr marL="342900" indent="-342900">
              <a:buFont typeface="+mj-lt"/>
              <a:buAutoNum type="arabicPeriod"/>
            </a:pPr>
            <a:r>
              <a:rPr lang="da-DK"/>
              <a:t>Explore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/>
              <a:t>Td-idf</a:t>
            </a:r>
          </a:p>
          <a:p>
            <a:pPr marL="342900" indent="-342900">
              <a:buFont typeface="+mj-lt"/>
              <a:buAutoNum type="arabicPeriod"/>
            </a:pPr>
            <a:r>
              <a:rPr lang="da-DK"/>
              <a:t>Topics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/>
              <a:t>Dtm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/>
              <a:t>tidy</a:t>
            </a:r>
          </a:p>
        </p:txBody>
      </p:sp>
    </p:spTree>
    <p:extLst>
      <p:ext uri="{BB962C8B-B14F-4D97-AF65-F5344CB8AC3E}">
        <p14:creationId xmlns:p14="http://schemas.microsoft.com/office/powerpoint/2010/main" val="717720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E7B62-756A-08D2-7E86-710EDEA29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 descr="Et billede, der indeholder tekst, Font/skrifttype, skærmbillede, dokument&#10;&#10;Indhold genereret af kunstig intelligens kan være forkert.">
            <a:extLst>
              <a:ext uri="{FF2B5EF4-FFF2-40B4-BE49-F238E27FC236}">
                <a16:creationId xmlns:a16="http://schemas.microsoft.com/office/drawing/2014/main" id="{4475818D-1E01-3124-0C50-F42EBF7A6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81" y="318974"/>
            <a:ext cx="4643867" cy="2878027"/>
          </a:xfrm>
          <a:prstGeom prst="rect">
            <a:avLst/>
          </a:prstGeo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0E193518-E533-BB89-9F51-1E3F39C85C9E}"/>
              </a:ext>
            </a:extLst>
          </p:cNvPr>
          <p:cNvSpPr txBox="1"/>
          <p:nvPr/>
        </p:nvSpPr>
        <p:spPr>
          <a:xfrm>
            <a:off x="627321" y="3370521"/>
            <a:ext cx="209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Tokenize and viz</a:t>
            </a:r>
          </a:p>
        </p:txBody>
      </p:sp>
      <p:pic>
        <p:nvPicPr>
          <p:cNvPr id="13" name="Billede 12" descr="Et billede, der indeholder tekst, Font/skrifttype, skærmbillede, plakat&#10;&#10;Indhold genereret af kunstig intelligens kan være forkert.">
            <a:extLst>
              <a:ext uri="{FF2B5EF4-FFF2-40B4-BE49-F238E27FC236}">
                <a16:creationId xmlns:a16="http://schemas.microsoft.com/office/drawing/2014/main" id="{8CC0F9ED-4495-76A7-56AC-070938DF6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13" y="3661000"/>
            <a:ext cx="2806873" cy="2601578"/>
          </a:xfrm>
          <a:prstGeom prst="rect">
            <a:avLst/>
          </a:prstGeom>
        </p:spPr>
      </p:pic>
      <p:pic>
        <p:nvPicPr>
          <p:cNvPr id="15" name="Billede 14" descr="Et billede, der indeholder tekst, skærmbillede, nummer/tal, Font/skrifttype&#10;&#10;Indhold genereret af kunstig intelligens kan være forkert.">
            <a:extLst>
              <a:ext uri="{FF2B5EF4-FFF2-40B4-BE49-F238E27FC236}">
                <a16:creationId xmlns:a16="http://schemas.microsoft.com/office/drawing/2014/main" id="{ED7EF5A1-B890-EE59-62D9-724C31B13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00" y="4300576"/>
            <a:ext cx="2036258" cy="182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71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9423C-E9DF-0839-4EB0-4060A901A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 descr="Et billede, der indeholder tekst, Kurve, diagram, skærmbillede&#10;&#10;Indhold genereret af kunstig intelligens kan være forkert.">
            <a:extLst>
              <a:ext uri="{FF2B5EF4-FFF2-40B4-BE49-F238E27FC236}">
                <a16:creationId xmlns:a16="http://schemas.microsoft.com/office/drawing/2014/main" id="{B182CABC-33FD-4AFE-C35A-50CDA7707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494"/>
            <a:ext cx="7772400" cy="4759943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005FFB0F-2D4B-2A8D-530C-394A4EAC30AD}"/>
              </a:ext>
            </a:extLst>
          </p:cNvPr>
          <p:cNvSpPr txBox="1"/>
          <p:nvPr/>
        </p:nvSpPr>
        <p:spPr>
          <a:xfrm>
            <a:off x="478466" y="871870"/>
            <a:ext cx="96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TF-IDF</a:t>
            </a:r>
          </a:p>
        </p:txBody>
      </p:sp>
    </p:spTree>
    <p:extLst>
      <p:ext uri="{BB962C8B-B14F-4D97-AF65-F5344CB8AC3E}">
        <p14:creationId xmlns:p14="http://schemas.microsoft.com/office/powerpoint/2010/main" val="581838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E7AFA-FD37-73A3-96D8-75F7C1E8D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43A1BDB0-AA24-AC7C-FF28-4569E39A311F}"/>
              </a:ext>
            </a:extLst>
          </p:cNvPr>
          <p:cNvSpPr txBox="1"/>
          <p:nvPr/>
        </p:nvSpPr>
        <p:spPr>
          <a:xfrm>
            <a:off x="2275367" y="659219"/>
            <a:ext cx="2389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TOPIC MODELLING</a:t>
            </a:r>
          </a:p>
        </p:txBody>
      </p:sp>
      <p:pic>
        <p:nvPicPr>
          <p:cNvPr id="5" name="Billede 4" descr="Et billede, der indeholder tekst, Font/skrifttype, nummer/tal, skærmbillede&#10;&#10;Indhold genereret af kunstig intelligens kan være forkert.">
            <a:extLst>
              <a:ext uri="{FF2B5EF4-FFF2-40B4-BE49-F238E27FC236}">
                <a16:creationId xmlns:a16="http://schemas.microsoft.com/office/drawing/2014/main" id="{3F84F6B8-250B-9E5C-DA76-1973AEB0E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32" y="4304341"/>
            <a:ext cx="7772400" cy="2307743"/>
          </a:xfrm>
          <a:prstGeom prst="rect">
            <a:avLst/>
          </a:prstGeom>
        </p:spPr>
      </p:pic>
      <p:pic>
        <p:nvPicPr>
          <p:cNvPr id="6" name="Picture 2" descr="A flowchart of a text analysis that incorporates topic modeling. The topicmodels package takes a Document-Term Matrix as input and produces a model that can be tided by tidytext, such that it can be manipulated and visualized with dplyr and ggplot2.">
            <a:extLst>
              <a:ext uri="{FF2B5EF4-FFF2-40B4-BE49-F238E27FC236}">
                <a16:creationId xmlns:a16="http://schemas.microsoft.com/office/drawing/2014/main" id="{82D4C84E-FC1C-8CFE-BF51-BBD96A27D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32" y="1375442"/>
            <a:ext cx="3959467" cy="235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93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65DCF-E816-A42B-204A-D19762F22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kstfelt 12">
            <a:extLst>
              <a:ext uri="{FF2B5EF4-FFF2-40B4-BE49-F238E27FC236}">
                <a16:creationId xmlns:a16="http://schemas.microsoft.com/office/drawing/2014/main" id="{4133C97B-C432-49E9-A73C-7A23F2AC2054}"/>
              </a:ext>
            </a:extLst>
          </p:cNvPr>
          <p:cNvSpPr txBox="1"/>
          <p:nvPr/>
        </p:nvSpPr>
        <p:spPr>
          <a:xfrm>
            <a:off x="809296" y="1456660"/>
            <a:ext cx="2001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DTM- Quanteda</a:t>
            </a:r>
          </a:p>
        </p:txBody>
      </p:sp>
      <p:pic>
        <p:nvPicPr>
          <p:cNvPr id="14" name="Billede 13" descr="Et billede, der indeholder tekst, skærmbillede, nummer/tal, Font/skrifttype&#10;&#10;Automatisk genereret beskrivelse">
            <a:extLst>
              <a:ext uri="{FF2B5EF4-FFF2-40B4-BE49-F238E27FC236}">
                <a16:creationId xmlns:a16="http://schemas.microsoft.com/office/drawing/2014/main" id="{1C68515D-DE47-91BB-2196-EDDF74BD2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96" y="1978398"/>
            <a:ext cx="4624114" cy="1847860"/>
          </a:xfrm>
          <a:prstGeom prst="rect">
            <a:avLst/>
          </a:prstGeom>
        </p:spPr>
      </p:pic>
      <p:pic>
        <p:nvPicPr>
          <p:cNvPr id="15" name="Billede 14" descr="Et billede, der indeholder Font/skrifttype, logo, tekst, Grafik&#10;&#10;Automatisk genereret beskrivelse">
            <a:extLst>
              <a:ext uri="{FF2B5EF4-FFF2-40B4-BE49-F238E27FC236}">
                <a16:creationId xmlns:a16="http://schemas.microsoft.com/office/drawing/2014/main" id="{36B1D523-814B-9FC7-299B-0E0DBB49C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207" y="898895"/>
            <a:ext cx="33401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34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33E87-2825-7474-4270-F5056EFCC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tekst, skærmbillede, Font/skrifttype, algebra&#10;&#10;Indhold genereret af kunstig intelligens kan være forkert.">
            <a:extLst>
              <a:ext uri="{FF2B5EF4-FFF2-40B4-BE49-F238E27FC236}">
                <a16:creationId xmlns:a16="http://schemas.microsoft.com/office/drawing/2014/main" id="{0AA8C4D6-FC6C-47BF-0653-BC78CEC3F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33" y="2702836"/>
            <a:ext cx="4564173" cy="1394872"/>
          </a:xfrm>
          <a:prstGeom prst="rect">
            <a:avLst/>
          </a:prstGeom>
        </p:spPr>
      </p:pic>
      <p:pic>
        <p:nvPicPr>
          <p:cNvPr id="8" name="Billede 7" descr="Et billede, der indeholder Font/skrifttype, tekst, hvid, typografi&#10;&#10;Indhold genereret af kunstig intelligens kan være forkert.">
            <a:extLst>
              <a:ext uri="{FF2B5EF4-FFF2-40B4-BE49-F238E27FC236}">
                <a16:creationId xmlns:a16="http://schemas.microsoft.com/office/drawing/2014/main" id="{09A44487-8EE6-AD3D-8A83-169DC3BCF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33" y="4358672"/>
            <a:ext cx="1886836" cy="483804"/>
          </a:xfrm>
          <a:prstGeom prst="rect">
            <a:avLst/>
          </a:prstGeom>
        </p:spPr>
      </p:pic>
      <p:pic>
        <p:nvPicPr>
          <p:cNvPr id="10" name="Billede 9" descr="Et billede, der indeholder tekst, Font/skrifttype, hvid, Grafik&#10;&#10;Indhold genereret af kunstig intelligens kan være forkert.">
            <a:extLst>
              <a:ext uri="{FF2B5EF4-FFF2-40B4-BE49-F238E27FC236}">
                <a16:creationId xmlns:a16="http://schemas.microsoft.com/office/drawing/2014/main" id="{82F40A39-BBD1-2CB6-D412-96E270682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033" y="5103440"/>
            <a:ext cx="2689151" cy="338258"/>
          </a:xfrm>
          <a:prstGeom prst="rect">
            <a:avLst/>
          </a:prstGeom>
        </p:spPr>
      </p:pic>
      <p:pic>
        <p:nvPicPr>
          <p:cNvPr id="12" name="Billede 11" descr="Et billede, der indeholder Font/skrifttype, tekst, hvid, Grafik&#10;&#10;Indhold genereret af kunstig intelligens kan være forkert.">
            <a:extLst>
              <a:ext uri="{FF2B5EF4-FFF2-40B4-BE49-F238E27FC236}">
                <a16:creationId xmlns:a16="http://schemas.microsoft.com/office/drawing/2014/main" id="{D48BDF3F-238F-2C88-39D2-F51730698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033" y="5702662"/>
            <a:ext cx="2083982" cy="340064"/>
          </a:xfrm>
          <a:prstGeom prst="rect">
            <a:avLst/>
          </a:prstGeom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AC35F34D-E192-3727-D2B5-4CDFF4BA2417}"/>
              </a:ext>
            </a:extLst>
          </p:cNvPr>
          <p:cNvSpPr txBox="1"/>
          <p:nvPr/>
        </p:nvSpPr>
        <p:spPr>
          <a:xfrm>
            <a:off x="1116419" y="70174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STM</a:t>
            </a:r>
          </a:p>
        </p:txBody>
      </p:sp>
    </p:spTree>
    <p:extLst>
      <p:ext uri="{BB962C8B-B14F-4D97-AF65-F5344CB8AC3E}">
        <p14:creationId xmlns:p14="http://schemas.microsoft.com/office/powerpoint/2010/main" val="1482378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815E5-C5C9-76F1-7FBE-3692BF328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FC0B66-0129-2642-FD7C-2C29F77B6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233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2F2D1BD1-B7B7-F023-34FC-69E5B9CC2D4B}"/>
              </a:ext>
            </a:extLst>
          </p:cNvPr>
          <p:cNvSpPr txBox="1"/>
          <p:nvPr/>
        </p:nvSpPr>
        <p:spPr>
          <a:xfrm>
            <a:off x="510363" y="382773"/>
            <a:ext cx="12843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/>
              <a:t>STM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76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A7F2F-67E3-912E-3359-7DD74E07F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 descr="Et billede, der indeholder tekst, kvittering, skærmbillede, Font/skrifttype&#10;&#10;Indhold genereret af kunstig intelligens kan være forkert.">
            <a:extLst>
              <a:ext uri="{FF2B5EF4-FFF2-40B4-BE49-F238E27FC236}">
                <a16:creationId xmlns:a16="http://schemas.microsoft.com/office/drawing/2014/main" id="{94DD7977-5493-A99A-B54C-02EF000F5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758" y="1504438"/>
            <a:ext cx="5627422" cy="436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91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EB960-222D-C156-47BA-514AF238B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C0EDFFE3-274A-E028-9365-E40734EE0602}"/>
              </a:ext>
            </a:extLst>
          </p:cNvPr>
          <p:cNvSpPr txBox="1"/>
          <p:nvPr/>
        </p:nvSpPr>
        <p:spPr>
          <a:xfrm>
            <a:off x="1052623" y="797442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TIDY</a:t>
            </a:r>
          </a:p>
        </p:txBody>
      </p:sp>
    </p:spTree>
    <p:extLst>
      <p:ext uri="{BB962C8B-B14F-4D97-AF65-F5344CB8AC3E}">
        <p14:creationId xmlns:p14="http://schemas.microsoft.com/office/powerpoint/2010/main" val="1231966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tekst, Kurve, diagram, skærmbillede&#10;&#10;Automatisk genereret beskrivelse">
            <a:extLst>
              <a:ext uri="{FF2B5EF4-FFF2-40B4-BE49-F238E27FC236}">
                <a16:creationId xmlns:a16="http://schemas.microsoft.com/office/drawing/2014/main" id="{5326BD8B-A879-DBCD-2D6A-4B3262D6C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731" y="1517486"/>
            <a:ext cx="4845269" cy="310884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7F795D6-C601-4670-8E9A-AEF09D7D2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5800"/>
            <a:ext cx="7886700" cy="660115"/>
          </a:xfrm>
        </p:spPr>
        <p:txBody>
          <a:bodyPr anchor="ctr">
            <a:normAutofit/>
          </a:bodyPr>
          <a:lstStyle/>
          <a:p>
            <a:pPr algn="ctr"/>
            <a:r>
              <a:rPr lang="en-US" sz="3300" dirty="0"/>
              <a:t>Agenda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435230-F3D9-42B4-9D73-AE1666D46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912" y="1429170"/>
            <a:ext cx="5814192" cy="4235906"/>
          </a:xfrm>
        </p:spPr>
        <p:txBody>
          <a:bodyPr>
            <a:normAutofit fontScale="77500" lnSpcReduction="20000"/>
          </a:bodyPr>
          <a:lstStyle/>
          <a:p>
            <a:r>
              <a:rPr lang="da-DK" sz="2000" dirty="0" err="1"/>
              <a:t>Bigrams</a:t>
            </a:r>
          </a:p>
          <a:p>
            <a:pPr lvl="1"/>
            <a:r>
              <a:rPr lang="da-DK" sz="1800" dirty="0" err="1"/>
              <a:t>Jane Austen</a:t>
            </a:r>
          </a:p>
          <a:p>
            <a:pPr lvl="2"/>
            <a:r>
              <a:rPr lang="da-DK" sz="1600" dirty="0"/>
              <a:t>gender-analyse</a:t>
            </a:r>
          </a:p>
          <a:p>
            <a:pPr lvl="2"/>
            <a:r>
              <a:rPr lang="da-DK" sz="1600" dirty="0"/>
              <a:t>Network</a:t>
            </a:r>
          </a:p>
          <a:p>
            <a:r>
              <a:rPr lang="da-DK" sz="2000" dirty="0"/>
              <a:t>Eksamensleg I</a:t>
            </a:r>
          </a:p>
          <a:p>
            <a:pPr lvl="1"/>
            <a:r>
              <a:rPr lang="da-DK" sz="1800" dirty="0"/>
              <a:t>Find en tekst fra gutenberg</a:t>
            </a:r>
          </a:p>
          <a:p>
            <a:pPr lvl="1"/>
            <a:r>
              <a:rPr lang="da-DK" sz="1800" dirty="0"/>
              <a:t>Gennemgå trin</a:t>
            </a:r>
          </a:p>
          <a:p>
            <a:pPr lvl="2"/>
            <a:r>
              <a:rPr lang="da-DK" sz="1400" dirty="0"/>
              <a:t>Opdel, optæl</a:t>
            </a:r>
          </a:p>
          <a:p>
            <a:pPr lvl="2"/>
            <a:r>
              <a:rPr lang="da-DK" sz="1400" dirty="0"/>
              <a:t>Bigrams,separate,count,filter,viz</a:t>
            </a:r>
          </a:p>
          <a:p>
            <a:r>
              <a:rPr lang="da-DK" sz="2000" dirty="0"/>
              <a:t>Eksamensleg II - Danske prædikener</a:t>
            </a:r>
          </a:p>
          <a:p>
            <a:pPr lvl="1"/>
            <a:r>
              <a:rPr lang="da-DK" sz="1600" dirty="0"/>
              <a:t>Wordcount</a:t>
            </a:r>
          </a:p>
          <a:p>
            <a:pPr lvl="1"/>
            <a:r>
              <a:rPr lang="da-DK" sz="1600" dirty="0"/>
              <a:t>Sentiment</a:t>
            </a:r>
          </a:p>
          <a:p>
            <a:pPr lvl="1"/>
            <a:r>
              <a:rPr lang="da-DK" sz="1600" dirty="0"/>
              <a:t>Wordclouds</a:t>
            </a:r>
          </a:p>
          <a:p>
            <a:r>
              <a:rPr lang="da-DK" sz="2400" dirty="0"/>
              <a:t>Silge og Danske Prædikener</a:t>
            </a:r>
          </a:p>
          <a:p>
            <a:pPr lvl="1"/>
            <a:r>
              <a:rPr lang="da-DK" sz="2000" dirty="0"/>
              <a:t>Tag silges ”flow” og overfør til</a:t>
            </a:r>
          </a:p>
          <a:p>
            <a:pPr lvl="2"/>
            <a:r>
              <a:rPr lang="da-DK" sz="1600" dirty="0"/>
              <a:t>HC-Andersen</a:t>
            </a:r>
          </a:p>
          <a:p>
            <a:pPr lvl="2"/>
            <a:r>
              <a:rPr lang="da-DK" sz="1600" dirty="0"/>
              <a:t>Danske præster</a:t>
            </a:r>
          </a:p>
          <a:p>
            <a:pPr lvl="1"/>
            <a:endParaRPr lang="da-DK" sz="1000" dirty="0"/>
          </a:p>
          <a:p>
            <a:pPr marL="457200" lvl="1" indent="0">
              <a:buNone/>
            </a:pPr>
            <a:endParaRPr lang="da-DK" dirty="0"/>
          </a:p>
          <a:p>
            <a:pPr lvl="1"/>
            <a:endParaRPr lang="da-DK" dirty="0"/>
          </a:p>
          <a:p>
            <a:pPr lvl="1"/>
            <a:endParaRPr lang="da-DK" dirty="0"/>
          </a:p>
          <a:p>
            <a:endParaRPr lang="da-DK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marL="0" indent="0">
              <a:buNone/>
            </a:pPr>
            <a:endParaRPr lang="da-DK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3913635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B5A99-E89A-E355-997B-D7D9B8636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E217EC0B-6616-98A2-06C7-5F4ADDF265F2}"/>
              </a:ext>
            </a:extLst>
          </p:cNvPr>
          <p:cNvSpPr txBox="1"/>
          <p:nvPr/>
        </p:nvSpPr>
        <p:spPr>
          <a:xfrm>
            <a:off x="547577" y="1860516"/>
            <a:ext cx="4625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a-DK" i="1">
                <a:effectLst/>
                <a:latin typeface="Times"/>
              </a:rPr>
              <a:t>The tidytext package provides this</a:t>
            </a:r>
            <a:r>
              <a:rPr lang="da-DK">
                <a:latin typeface="Times"/>
              </a:rPr>
              <a:t> </a:t>
            </a:r>
            <a:r>
              <a:rPr lang="da-DK" i="1">
                <a:effectLst/>
                <a:latin typeface="Times"/>
              </a:rPr>
              <a:t>method for extracting the </a:t>
            </a:r>
            <a:r>
              <a:rPr lang="da-DK" b="1" i="1">
                <a:effectLst/>
                <a:latin typeface="Times"/>
              </a:rPr>
              <a:t>per-topic-per-word </a:t>
            </a:r>
            <a:r>
              <a:rPr lang="da-DK" i="1">
                <a:effectLst/>
                <a:latin typeface="Times"/>
              </a:rPr>
              <a:t>probabilities, called </a:t>
            </a:r>
            <a:r>
              <a:rPr lang="el-GR" i="1">
                <a:effectLst/>
                <a:latin typeface="Times"/>
              </a:rPr>
              <a:t>β (“</a:t>
            </a:r>
            <a:r>
              <a:rPr lang="da-DK" i="1">
                <a:effectLst/>
                <a:latin typeface="Times"/>
              </a:rPr>
              <a:t>beta”), from</a:t>
            </a:r>
            <a:r>
              <a:rPr lang="da-DK">
                <a:latin typeface="Times"/>
              </a:rPr>
              <a:t> </a:t>
            </a:r>
            <a:r>
              <a:rPr lang="da-DK" i="1">
                <a:effectLst/>
                <a:latin typeface="Times"/>
              </a:rPr>
              <a:t>he model.</a:t>
            </a:r>
            <a:endParaRPr lang="da-DK">
              <a:effectLst/>
              <a:latin typeface="Times"/>
            </a:endParaRPr>
          </a:p>
        </p:txBody>
      </p:sp>
      <p:pic>
        <p:nvPicPr>
          <p:cNvPr id="5" name="Billede 4" descr="Et billede, der indeholder tekst, Font/skrifttype, skærmbillede, nummer/tal&#10;&#10;Indhold genereret af kunstig intelligens kan være forkert.">
            <a:extLst>
              <a:ext uri="{FF2B5EF4-FFF2-40B4-BE49-F238E27FC236}">
                <a16:creationId xmlns:a16="http://schemas.microsoft.com/office/drawing/2014/main" id="{A4EEA9BB-889D-70DA-6012-C8877AE37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88" y="3662040"/>
            <a:ext cx="2492441" cy="2527300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B8FC19E9-5DDB-89C1-DD9A-51BCE5AEB4B7}"/>
              </a:ext>
            </a:extLst>
          </p:cNvPr>
          <p:cNvSpPr txBox="1"/>
          <p:nvPr/>
        </p:nvSpPr>
        <p:spPr>
          <a:xfrm>
            <a:off x="3230229" y="3932595"/>
            <a:ext cx="4625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a-DK" i="1">
                <a:effectLst/>
                <a:latin typeface="Times"/>
              </a:rPr>
              <a:t>the probability of that term being generated</a:t>
            </a:r>
            <a:endParaRPr lang="da-DK">
              <a:effectLst/>
              <a:latin typeface="Times"/>
            </a:endParaRPr>
          </a:p>
          <a:p>
            <a:r>
              <a:rPr lang="da-DK" i="1">
                <a:effectLst/>
                <a:latin typeface="Times"/>
              </a:rPr>
              <a:t>from that topic.</a:t>
            </a:r>
            <a:endParaRPr lang="da-DK">
              <a:effectLst/>
              <a:latin typeface="Times"/>
            </a:endParaRPr>
          </a:p>
        </p:txBody>
      </p:sp>
      <p:pic>
        <p:nvPicPr>
          <p:cNvPr id="8" name="Billede 7" descr="Et billede, der indeholder tekst, skærmbillede, Font/skrifttype, nummer/tal&#10;&#10;Indhold genereret af kunstig intelligens kan være forkert.">
            <a:extLst>
              <a:ext uri="{FF2B5EF4-FFF2-40B4-BE49-F238E27FC236}">
                <a16:creationId xmlns:a16="http://schemas.microsoft.com/office/drawing/2014/main" id="{FB56B4B7-1132-8A2D-5785-87E4DABBD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27" y="4578926"/>
            <a:ext cx="2267983" cy="1645863"/>
          </a:xfrm>
          <a:prstGeom prst="rect">
            <a:avLst/>
          </a:prstGeo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63CC9E48-BF05-C19F-59C2-477DE7DFCB30}"/>
              </a:ext>
            </a:extLst>
          </p:cNvPr>
          <p:cNvSpPr txBox="1"/>
          <p:nvPr/>
        </p:nvSpPr>
        <p:spPr>
          <a:xfrm>
            <a:off x="547577" y="867421"/>
            <a:ext cx="1236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>
                <a:solidFill>
                  <a:schemeClr val="accent2"/>
                </a:solidFill>
              </a:rPr>
              <a:t>BETA</a:t>
            </a:r>
            <a:endParaRPr lang="da-DK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02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D40A-F1AC-5162-487D-B81780EBB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D9BFE236-7AB6-A165-C5B1-A8F657BCDB1E}"/>
              </a:ext>
            </a:extLst>
          </p:cNvPr>
          <p:cNvSpPr txBox="1"/>
          <p:nvPr/>
        </p:nvSpPr>
        <p:spPr>
          <a:xfrm>
            <a:off x="547577" y="1589961"/>
            <a:ext cx="4625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a-DK" i="1">
                <a:effectLst/>
                <a:latin typeface="Times"/>
              </a:rPr>
              <a:t>The tidytext package provides this</a:t>
            </a:r>
            <a:r>
              <a:rPr lang="da-DK">
                <a:latin typeface="Times"/>
              </a:rPr>
              <a:t> </a:t>
            </a:r>
            <a:r>
              <a:rPr lang="da-DK" i="1">
                <a:effectLst/>
                <a:latin typeface="Times"/>
              </a:rPr>
              <a:t>method for extracting the </a:t>
            </a:r>
            <a:r>
              <a:rPr lang="da-DK" b="1" i="1">
                <a:effectLst/>
                <a:latin typeface="Times"/>
              </a:rPr>
              <a:t>per-topic-per-word </a:t>
            </a:r>
            <a:r>
              <a:rPr lang="da-DK" i="1">
                <a:effectLst/>
                <a:latin typeface="Times"/>
              </a:rPr>
              <a:t>probabilities, called </a:t>
            </a:r>
            <a:r>
              <a:rPr lang="el-GR" i="1">
                <a:effectLst/>
                <a:latin typeface="Times"/>
              </a:rPr>
              <a:t>β (“</a:t>
            </a:r>
            <a:r>
              <a:rPr lang="da-DK" i="1">
                <a:effectLst/>
                <a:latin typeface="Times"/>
              </a:rPr>
              <a:t>beta”), from</a:t>
            </a:r>
            <a:r>
              <a:rPr lang="da-DK">
                <a:latin typeface="Times"/>
              </a:rPr>
              <a:t> </a:t>
            </a:r>
            <a:r>
              <a:rPr lang="da-DK" i="1">
                <a:latin typeface="Times"/>
              </a:rPr>
              <a:t>th</a:t>
            </a:r>
            <a:r>
              <a:rPr lang="da-DK" i="1">
                <a:effectLst/>
                <a:latin typeface="Times"/>
              </a:rPr>
              <a:t>e model.</a:t>
            </a:r>
            <a:endParaRPr lang="da-DK">
              <a:effectLst/>
              <a:latin typeface="Times"/>
            </a:endParaRP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C623D16F-6C0D-3F92-C0F8-214D648DBA18}"/>
              </a:ext>
            </a:extLst>
          </p:cNvPr>
          <p:cNvSpPr txBox="1"/>
          <p:nvPr/>
        </p:nvSpPr>
        <p:spPr>
          <a:xfrm>
            <a:off x="547577" y="2651056"/>
            <a:ext cx="4625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a-DK" i="1">
                <a:effectLst/>
                <a:latin typeface="Times"/>
              </a:rPr>
              <a:t>the probability of that term being generated</a:t>
            </a:r>
            <a:endParaRPr lang="da-DK">
              <a:effectLst/>
              <a:latin typeface="Times"/>
            </a:endParaRPr>
          </a:p>
          <a:p>
            <a:r>
              <a:rPr lang="da-DK" i="1">
                <a:effectLst/>
                <a:latin typeface="Times"/>
              </a:rPr>
              <a:t>from that topic.</a:t>
            </a:r>
            <a:endParaRPr lang="da-DK">
              <a:effectLst/>
              <a:latin typeface="Times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DADE9ECD-D634-B30A-4DAB-686CA81910CA}"/>
              </a:ext>
            </a:extLst>
          </p:cNvPr>
          <p:cNvSpPr txBox="1"/>
          <p:nvPr/>
        </p:nvSpPr>
        <p:spPr>
          <a:xfrm>
            <a:off x="547577" y="867421"/>
            <a:ext cx="1236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>
                <a:solidFill>
                  <a:schemeClr val="accent2"/>
                </a:solidFill>
              </a:rPr>
              <a:t>BETA</a:t>
            </a:r>
            <a:endParaRPr lang="da-DK">
              <a:solidFill>
                <a:schemeClr val="accent2"/>
              </a:solidFill>
            </a:endParaRPr>
          </a:p>
        </p:txBody>
      </p:sp>
      <p:pic>
        <p:nvPicPr>
          <p:cNvPr id="4" name="Billede 3" descr="Et billede, der indeholder tekst, skærmbillede, Font/skrifttype, hvid&#10;&#10;Indhold genereret af kunstig intelligens kan være forkert.">
            <a:extLst>
              <a:ext uri="{FF2B5EF4-FFF2-40B4-BE49-F238E27FC236}">
                <a16:creationId xmlns:a16="http://schemas.microsoft.com/office/drawing/2014/main" id="{C23A88EA-A6A0-32F9-F417-6ADA913A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19" y="4810226"/>
            <a:ext cx="7772400" cy="1320449"/>
          </a:xfrm>
          <a:prstGeom prst="rect">
            <a:avLst/>
          </a:prstGeom>
        </p:spPr>
      </p:pic>
      <p:pic>
        <p:nvPicPr>
          <p:cNvPr id="9" name="Billede 8" descr="Et billede, der indeholder tekst, skærmbillede, Font/skrifttype, nummer/tal&#10;&#10;Indhold genereret af kunstig intelligens kan være forkert.">
            <a:extLst>
              <a:ext uri="{FF2B5EF4-FFF2-40B4-BE49-F238E27FC236}">
                <a16:creationId xmlns:a16="http://schemas.microsoft.com/office/drawing/2014/main" id="{C352C122-F407-45F8-EF2C-B7E17C6B2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99" y="1452196"/>
            <a:ext cx="1860205" cy="275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19B6E-8C14-3BF8-E313-FC3E64B95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9531D2DB-67D7-772A-FC07-397175F5519D}"/>
              </a:ext>
            </a:extLst>
          </p:cNvPr>
          <p:cNvSpPr txBox="1"/>
          <p:nvPr/>
        </p:nvSpPr>
        <p:spPr>
          <a:xfrm>
            <a:off x="181270" y="808583"/>
            <a:ext cx="4625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i="1">
                <a:effectLst/>
                <a:latin typeface="Times"/>
              </a:rPr>
              <a:t>per-document-per-topic probabilities</a:t>
            </a:r>
            <a:endParaRPr lang="da-DK">
              <a:effectLst/>
              <a:latin typeface="Times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D87A61FF-E079-3593-4693-7602309F2483}"/>
              </a:ext>
            </a:extLst>
          </p:cNvPr>
          <p:cNvSpPr txBox="1"/>
          <p:nvPr/>
        </p:nvSpPr>
        <p:spPr>
          <a:xfrm>
            <a:off x="4130749" y="688491"/>
            <a:ext cx="4625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a-DK" i="1">
                <a:effectLst/>
                <a:latin typeface="Times"/>
              </a:rPr>
              <a:t>Each of these values is an estimated proportion of words from that document that are</a:t>
            </a:r>
            <a:endParaRPr lang="da-DK">
              <a:effectLst/>
              <a:latin typeface="Times"/>
            </a:endParaRPr>
          </a:p>
          <a:p>
            <a:r>
              <a:rPr lang="da-DK" i="1">
                <a:effectLst/>
                <a:latin typeface="Times"/>
              </a:rPr>
              <a:t>generated from that topic. </a:t>
            </a:r>
            <a:endParaRPr lang="da-DK">
              <a:effectLst/>
              <a:latin typeface="Times"/>
            </a:endParaRPr>
          </a:p>
        </p:txBody>
      </p:sp>
      <p:pic>
        <p:nvPicPr>
          <p:cNvPr id="9" name="Billede 8" descr="Et billede, der indeholder tekst, skærmbillede, Font/skrifttype, nummer/tal&#10;&#10;Indhold genereret af kunstig intelligens kan være forkert.">
            <a:extLst>
              <a:ext uri="{FF2B5EF4-FFF2-40B4-BE49-F238E27FC236}">
                <a16:creationId xmlns:a16="http://schemas.microsoft.com/office/drawing/2014/main" id="{3577B888-72D8-3C16-7221-4C03DD06D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57" y="3003652"/>
            <a:ext cx="2539458" cy="2655264"/>
          </a:xfrm>
          <a:prstGeom prst="rect">
            <a:avLst/>
          </a:prstGeom>
        </p:spPr>
      </p:pic>
      <p:pic>
        <p:nvPicPr>
          <p:cNvPr id="11" name="Billede 10" descr="Et billede, der indeholder tekst, skærmbillede, Font/skrifttype, nummer/tal&#10;&#10;Indhold genereret af kunstig intelligens kan være forkert.">
            <a:extLst>
              <a:ext uri="{FF2B5EF4-FFF2-40B4-BE49-F238E27FC236}">
                <a16:creationId xmlns:a16="http://schemas.microsoft.com/office/drawing/2014/main" id="{4942F6CC-BA97-0BCE-26EE-49183BFA3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607" y="3199268"/>
            <a:ext cx="2535717" cy="2264033"/>
          </a:xfrm>
          <a:prstGeom prst="rect">
            <a:avLst/>
          </a:prstGeom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68EA7A09-D290-D543-8A09-99BF4189E7BA}"/>
              </a:ext>
            </a:extLst>
          </p:cNvPr>
          <p:cNvSpPr txBox="1"/>
          <p:nvPr/>
        </p:nvSpPr>
        <p:spPr>
          <a:xfrm>
            <a:off x="4130749" y="1678896"/>
            <a:ext cx="4625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a-DK" i="1">
                <a:effectLst/>
                <a:latin typeface="Times"/>
              </a:rPr>
              <a:t>For example, the model estimates that only about 99% of</a:t>
            </a:r>
            <a:r>
              <a:rPr lang="da-DK">
                <a:latin typeface="Times"/>
              </a:rPr>
              <a:t> </a:t>
            </a:r>
            <a:r>
              <a:rPr lang="da-DK" i="1">
                <a:effectLst/>
                <a:latin typeface="Times"/>
              </a:rPr>
              <a:t>the words in document 10 are generated from topic 5.</a:t>
            </a:r>
            <a:endParaRPr lang="da-DK">
              <a:effectLst/>
              <a:latin typeface="Times"/>
            </a:endParaRPr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0DE4C16E-EF47-7B26-BE50-E2A6893B42B3}"/>
              </a:ext>
            </a:extLst>
          </p:cNvPr>
          <p:cNvSpPr txBox="1"/>
          <p:nvPr/>
        </p:nvSpPr>
        <p:spPr>
          <a:xfrm>
            <a:off x="590108" y="279843"/>
            <a:ext cx="1757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>
                <a:solidFill>
                  <a:schemeClr val="accent2"/>
                </a:solidFill>
              </a:rPr>
              <a:t>GAMMA</a:t>
            </a:r>
            <a:endParaRPr lang="da-DK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735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344CD-4BC2-2924-FABE-280872291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24957307-9826-418C-76A1-512CA1A6DBFC}"/>
              </a:ext>
            </a:extLst>
          </p:cNvPr>
          <p:cNvSpPr txBox="1"/>
          <p:nvPr/>
        </p:nvSpPr>
        <p:spPr>
          <a:xfrm>
            <a:off x="181270" y="808583"/>
            <a:ext cx="4625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i="1">
                <a:effectLst/>
                <a:latin typeface="Times"/>
              </a:rPr>
              <a:t>per-document-per-topic probabilities</a:t>
            </a:r>
            <a:endParaRPr lang="da-DK">
              <a:effectLst/>
              <a:latin typeface="Times"/>
            </a:endParaRPr>
          </a:p>
        </p:txBody>
      </p:sp>
      <p:pic>
        <p:nvPicPr>
          <p:cNvPr id="11" name="Billede 10" descr="Et billede, der indeholder tekst, skærmbillede, Font/skrifttype, nummer/tal&#10;&#10;Indhold genereret af kunstig intelligens kan være forkert.">
            <a:extLst>
              <a:ext uri="{FF2B5EF4-FFF2-40B4-BE49-F238E27FC236}">
                <a16:creationId xmlns:a16="http://schemas.microsoft.com/office/drawing/2014/main" id="{75D2727D-2D6F-468A-16FE-020EFD41F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77" y="1678896"/>
            <a:ext cx="2535717" cy="2264033"/>
          </a:xfrm>
          <a:prstGeom prst="rect">
            <a:avLst/>
          </a:prstGeom>
        </p:spPr>
      </p:pic>
      <p:sp>
        <p:nvSpPr>
          <p:cNvPr id="14" name="Tekstfelt 13">
            <a:extLst>
              <a:ext uri="{FF2B5EF4-FFF2-40B4-BE49-F238E27FC236}">
                <a16:creationId xmlns:a16="http://schemas.microsoft.com/office/drawing/2014/main" id="{2115E23E-D530-629C-D51F-DD3F3C2E4018}"/>
              </a:ext>
            </a:extLst>
          </p:cNvPr>
          <p:cNvSpPr txBox="1"/>
          <p:nvPr/>
        </p:nvSpPr>
        <p:spPr>
          <a:xfrm>
            <a:off x="590108" y="279843"/>
            <a:ext cx="1757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>
                <a:solidFill>
                  <a:schemeClr val="accent2"/>
                </a:solidFill>
              </a:rPr>
              <a:t>GAMMA</a:t>
            </a:r>
            <a:endParaRPr lang="da-DK">
              <a:solidFill>
                <a:schemeClr val="accent2"/>
              </a:solidFill>
            </a:endParaRPr>
          </a:p>
        </p:txBody>
      </p:sp>
      <p:pic>
        <p:nvPicPr>
          <p:cNvPr id="3" name="Billede 2" descr="Et billede, der indeholder skærmbillede, Kurve, tekst, linje/række&#10;&#10;Indhold genereret af kunstig intelligens kan være forkert.">
            <a:extLst>
              <a:ext uri="{FF2B5EF4-FFF2-40B4-BE49-F238E27FC236}">
                <a16:creationId xmlns:a16="http://schemas.microsoft.com/office/drawing/2014/main" id="{FF0BEBFA-EF66-A728-DF66-35D3ED4AD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558" y="1435925"/>
            <a:ext cx="4732965" cy="308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80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A2C3C-B65C-3D73-21C7-0733FF116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223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03B04-EFFD-D8C5-954C-1DD3451B0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3597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A96A9-DD2C-4814-A0B5-524D8871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 err="1"/>
              <a:t>Bigrams</a:t>
            </a:r>
            <a:br>
              <a:rPr lang="da-DK" dirty="0"/>
            </a:b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1A41979-4A14-4DB3-B297-AFF652813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Ord i kontekst</a:t>
            </a:r>
          </a:p>
        </p:txBody>
      </p:sp>
    </p:spTree>
    <p:extLst>
      <p:ext uri="{BB962C8B-B14F-4D97-AF65-F5344CB8AC3E}">
        <p14:creationId xmlns:p14="http://schemas.microsoft.com/office/powerpoint/2010/main" val="829705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 descr="Et billede, der indeholder tekst, Font/skrifttype, linje/række, skærmbillede&#10;&#10;Automatisk genereret beskrivelse">
            <a:extLst>
              <a:ext uri="{FF2B5EF4-FFF2-40B4-BE49-F238E27FC236}">
                <a16:creationId xmlns:a16="http://schemas.microsoft.com/office/drawing/2014/main" id="{1ABC4409-F127-9C4D-E349-E2E5EAFC4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24" y="766252"/>
            <a:ext cx="5395310" cy="1712656"/>
          </a:xfrm>
          <a:prstGeom prst="rect">
            <a:avLst/>
          </a:prstGeo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14E4455A-48AD-24D9-2C3F-1C5B07F45D74}"/>
              </a:ext>
            </a:extLst>
          </p:cNvPr>
          <p:cNvSpPr txBox="1"/>
          <p:nvPr/>
        </p:nvSpPr>
        <p:spPr>
          <a:xfrm>
            <a:off x="448441" y="293554"/>
            <a:ext cx="4624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b="0" i="0">
                <a:solidFill>
                  <a:srgbClr val="6C6C6C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4.1.1</a:t>
            </a:r>
            <a:r>
              <a:rPr lang="da-DK" b="0" i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 Counting and filtering n-grams</a:t>
            </a:r>
          </a:p>
        </p:txBody>
      </p:sp>
      <p:pic>
        <p:nvPicPr>
          <p:cNvPr id="13" name="Billede 12" descr="Et billede, der indeholder tekst, Font/skrifttype, skærmbillede, linje/række&#10;&#10;Automatisk genereret beskrivelse">
            <a:extLst>
              <a:ext uri="{FF2B5EF4-FFF2-40B4-BE49-F238E27FC236}">
                <a16:creationId xmlns:a16="http://schemas.microsoft.com/office/drawing/2014/main" id="{702A13BE-3ED9-ADB3-EDCC-DBFC65DA5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24" y="2653896"/>
            <a:ext cx="4239173" cy="1121898"/>
          </a:xfrm>
          <a:prstGeom prst="rect">
            <a:avLst/>
          </a:prstGeom>
        </p:spPr>
      </p:pic>
      <p:pic>
        <p:nvPicPr>
          <p:cNvPr id="3" name="Billede 2" descr="Et billede, der indeholder tekst, Font/skrifttype, skærmbillede&#10;&#10;Indhold genereret af kunstig intelligens kan være forkert.">
            <a:extLst>
              <a:ext uri="{FF2B5EF4-FFF2-40B4-BE49-F238E27FC236}">
                <a16:creationId xmlns:a16="http://schemas.microsoft.com/office/drawing/2014/main" id="{0CA85B7B-89B6-6317-0058-19536E4F4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85" y="4939637"/>
            <a:ext cx="7003912" cy="1624809"/>
          </a:xfrm>
          <a:prstGeom prst="rect">
            <a:avLst/>
          </a:prstGeom>
        </p:spPr>
      </p:pic>
      <p:pic>
        <p:nvPicPr>
          <p:cNvPr id="7" name="Billede 6" descr="Et billede, der indeholder tekst, Font/skrifttype, skærmbillede&#10;&#10;Indhold genereret af kunstig intelligens kan være forkert.">
            <a:extLst>
              <a:ext uri="{FF2B5EF4-FFF2-40B4-BE49-F238E27FC236}">
                <a16:creationId xmlns:a16="http://schemas.microsoft.com/office/drawing/2014/main" id="{9806E7AF-BB52-4D75-56A6-32A9AB815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41" y="3775794"/>
            <a:ext cx="70612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70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8E6BF-001B-1255-F5D9-AB517AEFE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felt 10">
            <a:extLst>
              <a:ext uri="{FF2B5EF4-FFF2-40B4-BE49-F238E27FC236}">
                <a16:creationId xmlns:a16="http://schemas.microsoft.com/office/drawing/2014/main" id="{5A136349-D1C4-51D7-57E3-570B58734B79}"/>
              </a:ext>
            </a:extLst>
          </p:cNvPr>
          <p:cNvSpPr txBox="1"/>
          <p:nvPr/>
        </p:nvSpPr>
        <p:spPr>
          <a:xfrm>
            <a:off x="448441" y="293554"/>
            <a:ext cx="4624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b="0" i="0">
                <a:solidFill>
                  <a:srgbClr val="6C6C6C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4.1.1</a:t>
            </a:r>
            <a:r>
              <a:rPr lang="da-DK" b="0" i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 filtering and viz n-grams </a:t>
            </a:r>
          </a:p>
        </p:txBody>
      </p:sp>
      <p:pic>
        <p:nvPicPr>
          <p:cNvPr id="6" name="Billede 5" descr="Et billede, der indeholder tekst, Font/skrifttype, hvid, skærmbillede&#10;&#10;Indhold genereret af kunstig intelligens kan være forkert.">
            <a:extLst>
              <a:ext uri="{FF2B5EF4-FFF2-40B4-BE49-F238E27FC236}">
                <a16:creationId xmlns:a16="http://schemas.microsoft.com/office/drawing/2014/main" id="{C57BB56E-4DF3-8946-91B5-470B815B1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85" y="831798"/>
            <a:ext cx="2900723" cy="938963"/>
          </a:xfrm>
          <a:prstGeom prst="rect">
            <a:avLst/>
          </a:prstGeom>
        </p:spPr>
      </p:pic>
      <p:pic>
        <p:nvPicPr>
          <p:cNvPr id="10" name="Billede 9" descr="Et billede, der indeholder tekst, skærmbillede, Font/skrifttype, nummer/tal&#10;&#10;Indhold genereret af kunstig intelligens kan være forkert.">
            <a:extLst>
              <a:ext uri="{FF2B5EF4-FFF2-40B4-BE49-F238E27FC236}">
                <a16:creationId xmlns:a16="http://schemas.microsoft.com/office/drawing/2014/main" id="{2CE56FA7-5C25-F9B5-D6F2-7A057132E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235" y="3208940"/>
            <a:ext cx="1501406" cy="1557797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F1C1EE85-676A-CAD4-9050-EFB103783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08" y="1844549"/>
            <a:ext cx="3771900" cy="977900"/>
          </a:xfrm>
          <a:prstGeom prst="rect">
            <a:avLst/>
          </a:prstGeom>
        </p:spPr>
      </p:pic>
      <p:sp>
        <p:nvSpPr>
          <p:cNvPr id="15" name="Tekstfelt 14">
            <a:extLst>
              <a:ext uri="{FF2B5EF4-FFF2-40B4-BE49-F238E27FC236}">
                <a16:creationId xmlns:a16="http://schemas.microsoft.com/office/drawing/2014/main" id="{023042E8-649D-D6FC-BEF0-51A2FCA6DDEC}"/>
              </a:ext>
            </a:extLst>
          </p:cNvPr>
          <p:cNvSpPr txBox="1"/>
          <p:nvPr/>
        </p:nvSpPr>
        <p:spPr>
          <a:xfrm>
            <a:off x="2701549" y="2839608"/>
            <a:ext cx="176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Negative liste</a:t>
            </a: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1B88C72C-5773-1FFF-E7F0-6023323F3F8F}"/>
              </a:ext>
            </a:extLst>
          </p:cNvPr>
          <p:cNvSpPr txBox="1"/>
          <p:nvPr/>
        </p:nvSpPr>
        <p:spPr>
          <a:xfrm>
            <a:off x="766926" y="2839608"/>
            <a:ext cx="1493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Positiv liste</a:t>
            </a:r>
          </a:p>
        </p:txBody>
      </p:sp>
      <p:pic>
        <p:nvPicPr>
          <p:cNvPr id="20" name="Billede 19" descr="Et billede, der indeholder tekst, skærmbillede, Font/skrifttype, nummer/tal&#10;&#10;Indhold genereret af kunstig intelligens kan være forkert.">
            <a:extLst>
              <a:ext uri="{FF2B5EF4-FFF2-40B4-BE49-F238E27FC236}">
                <a16:creationId xmlns:a16="http://schemas.microsoft.com/office/drawing/2014/main" id="{D142E6D3-8802-E0A3-3B03-709D9540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34" y="3256653"/>
            <a:ext cx="1501406" cy="1557797"/>
          </a:xfrm>
          <a:prstGeom prst="rect">
            <a:avLst/>
          </a:prstGeom>
        </p:spPr>
      </p:pic>
      <p:pic>
        <p:nvPicPr>
          <p:cNvPr id="22" name="Billede 21" descr="Et billede, der indeholder tekst, skærmbillede, Font/skrifttype, nummer/tal&#10;&#10;Indhold genereret af kunstig intelligens kan være forkert.">
            <a:extLst>
              <a:ext uri="{FF2B5EF4-FFF2-40B4-BE49-F238E27FC236}">
                <a16:creationId xmlns:a16="http://schemas.microsoft.com/office/drawing/2014/main" id="{CA26B03D-32AD-8241-166F-1D1B451FA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006" y="1046957"/>
            <a:ext cx="2096474" cy="4688958"/>
          </a:xfrm>
          <a:prstGeom prst="rect">
            <a:avLst/>
          </a:prstGeom>
        </p:spPr>
      </p:pic>
      <p:sp>
        <p:nvSpPr>
          <p:cNvPr id="23" name="Tekstfelt 22">
            <a:extLst>
              <a:ext uri="{FF2B5EF4-FFF2-40B4-BE49-F238E27FC236}">
                <a16:creationId xmlns:a16="http://schemas.microsoft.com/office/drawing/2014/main" id="{4743594D-A4A9-7BE7-013C-AB81CAD63F0D}"/>
              </a:ext>
            </a:extLst>
          </p:cNvPr>
          <p:cNvSpPr txBox="1"/>
          <p:nvPr/>
        </p:nvSpPr>
        <p:spPr>
          <a:xfrm>
            <a:off x="6550848" y="677625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Visualisér</a:t>
            </a:r>
          </a:p>
        </p:txBody>
      </p:sp>
      <p:pic>
        <p:nvPicPr>
          <p:cNvPr id="25" name="Billede 24" descr="Et billede, der indeholder tekst, Font/skrifttype, algebra, skærmbillede&#10;&#10;Indhold genereret af kunstig intelligens kan være forkert.">
            <a:extLst>
              <a:ext uri="{FF2B5EF4-FFF2-40B4-BE49-F238E27FC236}">
                <a16:creationId xmlns:a16="http://schemas.microsoft.com/office/drawing/2014/main" id="{088916D1-16E2-3453-996F-68DC745CA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134" y="4999171"/>
            <a:ext cx="7772400" cy="156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69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A7186654-06A4-5BB7-C1FC-1116E835C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55" y="827753"/>
            <a:ext cx="8247487" cy="55204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F8E90AD-71C3-430E-BF8B-2F9F5778B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80" y="118242"/>
            <a:ext cx="7886700" cy="1004889"/>
          </a:xfrm>
        </p:spPr>
        <p:txBody>
          <a:bodyPr anchor="ctr">
            <a:normAutofit/>
          </a:bodyPr>
          <a:lstStyle/>
          <a:p>
            <a:r>
              <a:rPr lang="da-DK" dirty="0" err="1"/>
              <a:t>Unnest</a:t>
            </a:r>
            <a:r>
              <a:rPr lang="da-DK" dirty="0"/>
              <a:t> </a:t>
            </a:r>
            <a:r>
              <a:rPr lang="da-DK" dirty="0" err="1"/>
              <a:t>token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17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kstfelt 14">
            <a:extLst>
              <a:ext uri="{FF2B5EF4-FFF2-40B4-BE49-F238E27FC236}">
                <a16:creationId xmlns:a16="http://schemas.microsoft.com/office/drawing/2014/main" id="{4902CBE0-FFF9-6292-C502-5CABD083C4C9}"/>
              </a:ext>
            </a:extLst>
          </p:cNvPr>
          <p:cNvSpPr txBox="1"/>
          <p:nvPr/>
        </p:nvSpPr>
        <p:spPr>
          <a:xfrm>
            <a:off x="616607" y="396565"/>
            <a:ext cx="4624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b="0" i="0">
                <a:solidFill>
                  <a:srgbClr val="6C6C6C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4.1.2</a:t>
            </a:r>
            <a:r>
              <a:rPr lang="da-DK" b="0" i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 Analyzing bigrams</a:t>
            </a:r>
          </a:p>
          <a:p>
            <a:pPr algn="l"/>
            <a:endParaRPr lang="da-DK" b="0" i="0">
              <a:solidFill>
                <a:srgbClr val="212529"/>
              </a:solidFill>
              <a:effectLst/>
              <a:highlight>
                <a:srgbClr val="FFFFFF"/>
              </a:highlight>
              <a:latin typeface="Roboto" pitchFamily="2" charset="0"/>
            </a:endParaRP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5BD31A93-0A5C-D510-1A92-B1305D099967}"/>
              </a:ext>
            </a:extLst>
          </p:cNvPr>
          <p:cNvSpPr txBox="1"/>
          <p:nvPr/>
        </p:nvSpPr>
        <p:spPr>
          <a:xfrm>
            <a:off x="525517" y="1042896"/>
            <a:ext cx="739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Hvilke verber anvendes hyppigst på hhv mænd og kvinder?</a:t>
            </a:r>
          </a:p>
        </p:txBody>
      </p:sp>
      <p:pic>
        <p:nvPicPr>
          <p:cNvPr id="4" name="Billede 3" descr="Et billede, der indeholder tekst, skærmbillede, diagram, Kurve&#10;&#10;Automatisk genereret beskrivelse">
            <a:extLst>
              <a:ext uri="{FF2B5EF4-FFF2-40B4-BE49-F238E27FC236}">
                <a16:creationId xmlns:a16="http://schemas.microsoft.com/office/drawing/2014/main" id="{F315C521-3010-E23F-0F24-C4E28BC41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172" y="2140607"/>
            <a:ext cx="45212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0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lede 10" descr="Et billede, der indeholder skærmbillede, gul, design&#10;&#10;Automatisk genereret beskrivelse">
            <a:extLst>
              <a:ext uri="{FF2B5EF4-FFF2-40B4-BE49-F238E27FC236}">
                <a16:creationId xmlns:a16="http://schemas.microsoft.com/office/drawing/2014/main" id="{52D58BEB-AE09-4A02-A572-239E9F90D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03079"/>
            <a:ext cx="4483100" cy="41402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7F795D6-C601-4670-8E9A-AEF09D7D2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5800"/>
            <a:ext cx="7886700" cy="660115"/>
          </a:xfrm>
        </p:spPr>
        <p:txBody>
          <a:bodyPr anchor="ctr">
            <a:normAutofit/>
          </a:bodyPr>
          <a:lstStyle/>
          <a:p>
            <a:r>
              <a:rPr lang="da-DK" sz="1800" b="0" i="0">
                <a:solidFill>
                  <a:srgbClr val="6C6C6C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4.1.4</a:t>
            </a:r>
            <a:r>
              <a:rPr lang="da-DK" sz="1800" b="0" i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 Visualizing a network of bigrams with ggraph</a:t>
            </a:r>
            <a:endParaRPr lang="en-US" dirty="0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D907BA63-5253-F604-C3CD-BC6780A0FAD3}"/>
              </a:ext>
            </a:extLst>
          </p:cNvPr>
          <p:cNvSpPr txBox="1"/>
          <p:nvPr/>
        </p:nvSpPr>
        <p:spPr>
          <a:xfrm>
            <a:off x="628650" y="1345915"/>
            <a:ext cx="651838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sz="1600" b="0" i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A graph can be constructed from a tidy object since it has three variables: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a-DK" sz="1600" b="1" i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from</a:t>
            </a:r>
            <a:r>
              <a:rPr lang="da-DK" sz="1600" b="0" i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: the node an edge is coming from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a-DK" sz="1600" b="1" i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to</a:t>
            </a:r>
            <a:r>
              <a:rPr lang="da-DK" sz="1600" b="0" i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: the node an edge is going towards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a-DK" sz="1600" b="1" i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weight</a:t>
            </a:r>
            <a:r>
              <a:rPr lang="da-DK" sz="1600" b="0" i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: A numeric value associated with each edge</a:t>
            </a:r>
          </a:p>
        </p:txBody>
      </p:sp>
    </p:spTree>
    <p:extLst>
      <p:ext uri="{BB962C8B-B14F-4D97-AF65-F5344CB8AC3E}">
        <p14:creationId xmlns:p14="http://schemas.microsoft.com/office/powerpoint/2010/main" val="3302871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7F795D6-C601-4670-8E9A-AEF09D7D2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5800"/>
            <a:ext cx="7886700" cy="660115"/>
          </a:xfrm>
        </p:spPr>
        <p:txBody>
          <a:bodyPr anchor="ctr">
            <a:normAutofit/>
          </a:bodyPr>
          <a:lstStyle/>
          <a:p>
            <a:r>
              <a:rPr lang="da-DK" sz="1800" b="0" i="0">
                <a:solidFill>
                  <a:srgbClr val="6C6C6C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4.1.4</a:t>
            </a:r>
            <a:r>
              <a:rPr lang="da-DK" sz="1800" b="0" i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 Visualizing a network of bigrams with ggraph</a:t>
            </a:r>
            <a:endParaRPr lang="en-US" dirty="0"/>
          </a:p>
        </p:txBody>
      </p:sp>
      <p:pic>
        <p:nvPicPr>
          <p:cNvPr id="3" name="Billede 2" descr="Et billede, der indeholder gul&#10;&#10;Automatisk genereret beskrivelse">
            <a:extLst>
              <a:ext uri="{FF2B5EF4-FFF2-40B4-BE49-F238E27FC236}">
                <a16:creationId xmlns:a16="http://schemas.microsoft.com/office/drawing/2014/main" id="{4E5B8AAB-27E0-81DA-236E-AF28FC47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127" y="1472039"/>
            <a:ext cx="5041357" cy="4812204"/>
          </a:xfrm>
          <a:prstGeom prst="rect">
            <a:avLst/>
          </a:prstGeo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560DE28B-D215-8544-03CF-817FDBFA0C24}"/>
              </a:ext>
            </a:extLst>
          </p:cNvPr>
          <p:cNvSpPr txBox="1"/>
          <p:nvPr/>
        </p:nvSpPr>
        <p:spPr>
          <a:xfrm>
            <a:off x="480516" y="1472039"/>
            <a:ext cx="35524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Opgave: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tokenize sætninger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Parse teksten med spacyr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filtrer alle personnavne pr sætning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find de sætninger hvor der er to personer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Illustrer netværket med en graf.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14025444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Kontor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æsentation2" id="{B5DB543D-DDF3-4146-AC87-87A4FBE6920A}" vid="{D75EBD27-33A3-A24A-9495-67902FBD3A5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ndhold xmlns="d40e101a-1fec-4fbd-a9d0-ed41492f4cd8" xsi:nil="true"/>
    <_ip_UnifiedCompliancePolicyUIAction xmlns="http://schemas.microsoft.com/sharepoint/v3" xsi:nil="true"/>
    <lcf76f155ced4ddcb4097134ff3c332f xmlns="d40e101a-1fec-4fbd-a9d0-ed41492f4cd8">
      <Terms xmlns="http://schemas.microsoft.com/office/infopath/2007/PartnerControls"/>
    </lcf76f155ced4ddcb4097134ff3c332f>
    <Initials xmlns="d40e101a-1fec-4fbd-a9d0-ed41492f4cd8" xsi:nil="true"/>
    <TaxCatchAll xmlns="c3c11eb6-de36-4131-bab2-6a22847efc48" xsi:nil="true"/>
    <Semester xmlns="d40e101a-1fec-4fbd-a9d0-ed41492f4cd8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E7AEDA699A6046B28BDB03A4B3ACE5" ma:contentTypeVersion="31" ma:contentTypeDescription="Create a new document." ma:contentTypeScope="" ma:versionID="fda357242cc38fd8ee95e623270db7e7">
  <xsd:schema xmlns:xsd="http://www.w3.org/2001/XMLSchema" xmlns:xs="http://www.w3.org/2001/XMLSchema" xmlns:p="http://schemas.microsoft.com/office/2006/metadata/properties" xmlns:ns1="http://schemas.microsoft.com/sharepoint/v3" xmlns:ns2="7d4bd1a6-963b-4ce5-9d6a-82f9bec88dc5" xmlns:ns3="d40e101a-1fec-4fbd-a9d0-ed41492f4cd8" xmlns:ns4="c3c11eb6-de36-4131-bab2-6a22847efc48" targetNamespace="http://schemas.microsoft.com/office/2006/metadata/properties" ma:root="true" ma:fieldsID="98978a4cae2806a84f684f5e24d66d97" ns1:_="" ns2:_="" ns3:_="" ns4:_="">
    <xsd:import namespace="http://schemas.microsoft.com/sharepoint/v3"/>
    <xsd:import namespace="7d4bd1a6-963b-4ce5-9d6a-82f9bec88dc5"/>
    <xsd:import namespace="d40e101a-1fec-4fbd-a9d0-ed41492f4cd8"/>
    <xsd:import namespace="c3c11eb6-de36-4131-bab2-6a22847efc4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Initials" minOccurs="0"/>
                <xsd:element ref="ns3:Semester" minOccurs="0"/>
                <xsd:element ref="ns3:Indhold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4bd1a6-963b-4ce5-9d6a-82f9bec88dc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0e101a-1fec-4fbd-a9d0-ed41492f4cd8" elementFormDefault="qualified">
    <xsd:import namespace="http://schemas.microsoft.com/office/2006/documentManagement/types"/>
    <xsd:import namespace="http://schemas.microsoft.com/office/infopath/2007/PartnerControls"/>
    <xsd:element name="Initials" ma:index="10" nillable="true" ma:displayName="Flow" ma:internalName="Initials">
      <xsd:simpleType>
        <xsd:restriction base="dms:Text">
          <xsd:maxLength value="255"/>
        </xsd:restriction>
      </xsd:simpleType>
    </xsd:element>
    <xsd:element name="Semester" ma:index="12" nillable="true" ma:displayName="Semester" ma:internalName="Semester">
      <xsd:simpleType>
        <xsd:restriction base="dms:Text">
          <xsd:maxLength value="255"/>
        </xsd:restriction>
      </xsd:simpleType>
    </xsd:element>
    <xsd:element name="Indhold" ma:index="13" nillable="true" ma:displayName="Indhold" ma:internalName="Indhold">
      <xsd:simpleType>
        <xsd:restriction base="dms:Note">
          <xsd:maxLength value="255"/>
        </xsd:restriction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8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8" nillable="true" ma:taxonomy="true" ma:internalName="lcf76f155ced4ddcb4097134ff3c332f" ma:taxonomyFieldName="MediaServiceImageTags" ma:displayName="Image Tags" ma:readOnly="false" ma:fieldId="{5cf76f15-5ced-4ddc-b409-7134ff3c332f}" ma:taxonomyMulti="true" ma:sspId="3273e385-a8b0-4d51-8803-6e97695cb93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c11eb6-de36-4131-bab2-6a22847efc48" elementFormDefault="qualified">
    <xsd:import namespace="http://schemas.microsoft.com/office/2006/documentManagement/types"/>
    <xsd:import namespace="http://schemas.microsoft.com/office/infopath/2007/PartnerControls"/>
    <xsd:element name="TaxCatchAll" ma:index="29" nillable="true" ma:displayName="Taksonomiopsamlingskolonne" ma:hidden="true" ma:list="{a1a370a8-317b-4539-b185-7c03a802e66e}" ma:internalName="TaxCatchAll" ma:showField="CatchAllData" ma:web="c3c11eb6-de36-4131-bab2-6a22847efc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 ma:index="11" ma:displayName="Subject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F9D4DE-BD04-4630-A924-60FE1DC96F5A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purl.org/dc/elements/1.1/"/>
    <ds:schemaRef ds:uri="d40e101a-1fec-4fbd-a9d0-ed41492f4cd8"/>
    <ds:schemaRef ds:uri="http://schemas.microsoft.com/sharepoint/v3"/>
    <ds:schemaRef ds:uri="c3c11eb6-de36-4131-bab2-6a22847efc48"/>
  </ds:schemaRefs>
</ds:datastoreItem>
</file>

<file path=customXml/itemProps2.xml><?xml version="1.0" encoding="utf-8"?>
<ds:datastoreItem xmlns:ds="http://schemas.openxmlformats.org/officeDocument/2006/customXml" ds:itemID="{4A7B4D8C-2A3A-46D8-84BD-132E482027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C718F3-0BC1-4992-A337-55273A02A2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d4bd1a6-963b-4ce5-9d6a-82f9bec88dc5"/>
    <ds:schemaRef ds:uri="d40e101a-1fec-4fbd-a9d0-ed41492f4cd8"/>
    <ds:schemaRef ds:uri="c3c11eb6-de36-4131-bab2-6a22847efc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36199</TotalTime>
  <Words>315</Words>
  <Application>Microsoft Macintosh PowerPoint</Application>
  <PresentationFormat>Skærmshow (4:3)</PresentationFormat>
  <Paragraphs>81</Paragraphs>
  <Slides>25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25</vt:i4>
      </vt:variant>
    </vt:vector>
  </HeadingPairs>
  <TitlesOfParts>
    <vt:vector size="32" baseType="lpstr">
      <vt:lpstr>Times</vt:lpstr>
      <vt:lpstr>Arial</vt:lpstr>
      <vt:lpstr>Calibri</vt:lpstr>
      <vt:lpstr>Roboto</vt:lpstr>
      <vt:lpstr>Verdana</vt:lpstr>
      <vt:lpstr>Wingdings</vt:lpstr>
      <vt:lpstr>Kontortema</vt:lpstr>
      <vt:lpstr>Dataanalyse</vt:lpstr>
      <vt:lpstr>Agenda</vt:lpstr>
      <vt:lpstr>Bigrams </vt:lpstr>
      <vt:lpstr>PowerPoint-præsentation</vt:lpstr>
      <vt:lpstr>PowerPoint-præsentation</vt:lpstr>
      <vt:lpstr>Unnest token</vt:lpstr>
      <vt:lpstr>PowerPoint-præsentation</vt:lpstr>
      <vt:lpstr>4.1.4 Visualizing a network of bigrams with ggraph</vt:lpstr>
      <vt:lpstr>4.1.4 Visualizing a network of bigrams with ggraph</vt:lpstr>
      <vt:lpstr>Silge on Sherlock Holmes 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Dataanalyse</dc:title>
  <dc:creator>Dell</dc:creator>
  <cp:lastModifiedBy>Thorbjørn Wulf (THOR - Adjunkt - Cphbusiness)</cp:lastModifiedBy>
  <cp:revision>48</cp:revision>
  <dcterms:created xsi:type="dcterms:W3CDTF">2021-09-26T14:48:40Z</dcterms:created>
  <dcterms:modified xsi:type="dcterms:W3CDTF">2025-05-22T10:22:13Z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0x01010050E7AEDA699A6046B28BDB03A4B3ACE5</vt:lpwstr>
  </property>
  <property fmtid="{D5CDD505-2E9C-101B-9397-08002B2CF9AE}" pid="3" name="MediaServiceImageTags">
    <vt:lpwstr/>
  </property>
</Properties>
</file>